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763c5a5b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763c5a5b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763c5a5b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763c5a5b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One of our guessing is that , we can see from these two time series plot, there are </a:t>
            </a:r>
            <a:r>
              <a:rPr lang="en" sz="1400">
                <a:solidFill>
                  <a:schemeClr val="dk1"/>
                </a:solidFill>
              </a:rPr>
              <a:t>seasonality</a:t>
            </a:r>
            <a:r>
              <a:rPr lang="en" sz="1400">
                <a:solidFill>
                  <a:schemeClr val="dk1"/>
                </a:solidFill>
              </a:rPr>
              <a:t> pattern in ambient temperature and wind speed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When we consider using x in our model, we already use their seasonality, so we can consider not using both X and seasonality term in our model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763c5a5b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763c5a5b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763c5a5b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763c5a5b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763c5a5b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763c5a5b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400bb4aa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400bb4aa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7696b272b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7696b272b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400bb4aa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400bb4aa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Although not all p-value of residuals are over 0.05, most of them marginally over or close to 0.05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400bb4aa3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400bb4aa3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7696b272b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7696b272b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7696b272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7696b272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400bb4aa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400bb4aa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400bb4aa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400bb4aa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400bb4aa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400bb4aa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7696b272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7696b272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7696b272b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7696b272b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7696b272b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7696b272b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763c5a5b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763c5a5b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Relationship Id="rId7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MGT 5220 Final Project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Yinan Guo, Jingjing Li, Yilin Qian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5382725" y="4784650"/>
            <a:ext cx="73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-142350"/>
            <a:ext cx="8100900" cy="607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ctrTitle"/>
          </p:nvPr>
        </p:nvSpPr>
        <p:spPr>
          <a:xfrm>
            <a:off x="0" y="290725"/>
            <a:ext cx="6152700" cy="6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</p:txBody>
      </p:sp>
      <p:sp>
        <p:nvSpPr>
          <p:cNvPr id="166" name="Google Shape;166;p22"/>
          <p:cNvSpPr txBox="1"/>
          <p:nvPr/>
        </p:nvSpPr>
        <p:spPr>
          <a:xfrm>
            <a:off x="8636000" y="4743300"/>
            <a:ext cx="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167" name="Google Shape;167;p22"/>
          <p:cNvCxnSpPr/>
          <p:nvPr/>
        </p:nvCxnSpPr>
        <p:spPr>
          <a:xfrm flipH="1" rot="10800000">
            <a:off x="0" y="609500"/>
            <a:ext cx="9182100" cy="25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2"/>
          <p:cNvSpPr txBox="1"/>
          <p:nvPr/>
        </p:nvSpPr>
        <p:spPr>
          <a:xfrm>
            <a:off x="152400" y="784338"/>
            <a:ext cx="748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</a:rPr>
              <a:t>2. </a:t>
            </a:r>
            <a:r>
              <a:rPr lang="en" sz="2400">
                <a:solidFill>
                  <a:srgbClr val="BF9000"/>
                </a:solidFill>
              </a:rPr>
              <a:t>Auto Arima with intervention</a:t>
            </a:r>
            <a:endParaRPr sz="2400">
              <a:solidFill>
                <a:srgbClr val="BF9000"/>
              </a:solidFill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250" y="95100"/>
            <a:ext cx="1517213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>
            <a:off x="177675" y="207850"/>
            <a:ext cx="489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F9000"/>
                </a:solidFill>
              </a:rPr>
              <a:t>Modeling Process</a:t>
            </a:r>
            <a:endParaRPr b="1" sz="1700">
              <a:solidFill>
                <a:srgbClr val="BF9000"/>
              </a:solidFill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90850"/>
            <a:ext cx="3975825" cy="24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495550" y="4176325"/>
            <a:ext cx="734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No </a:t>
            </a:r>
            <a:r>
              <a:rPr lang="en" sz="1600">
                <a:solidFill>
                  <a:schemeClr val="dk1"/>
                </a:solidFill>
              </a:rPr>
              <a:t>Seasonality term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Residuals not white noise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All predicting terms are significant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87801"/>
            <a:ext cx="4158067" cy="25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993073"/>
            <a:ext cx="3816635" cy="235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3357551"/>
            <a:ext cx="3975824" cy="105786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4519125" y="4023525"/>
            <a:ext cx="1418400" cy="307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ctrTitle"/>
          </p:nvPr>
        </p:nvSpPr>
        <p:spPr>
          <a:xfrm>
            <a:off x="0" y="290725"/>
            <a:ext cx="6152700" cy="6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</p:txBody>
      </p:sp>
      <p:sp>
        <p:nvSpPr>
          <p:cNvPr id="182" name="Google Shape;182;p23"/>
          <p:cNvSpPr txBox="1"/>
          <p:nvPr/>
        </p:nvSpPr>
        <p:spPr>
          <a:xfrm>
            <a:off x="8636000" y="4743300"/>
            <a:ext cx="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183" name="Google Shape;183;p23"/>
          <p:cNvCxnSpPr/>
          <p:nvPr/>
        </p:nvCxnSpPr>
        <p:spPr>
          <a:xfrm flipH="1" rot="10800000">
            <a:off x="0" y="609500"/>
            <a:ext cx="9182100" cy="25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250" y="95100"/>
            <a:ext cx="1517213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177675" y="207850"/>
            <a:ext cx="489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F9000"/>
                </a:solidFill>
              </a:rPr>
              <a:t>Modeling Process</a:t>
            </a:r>
            <a:endParaRPr b="1" sz="1700">
              <a:solidFill>
                <a:srgbClr val="BF9000"/>
              </a:solidFill>
            </a:endParaRPr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875" y="1191075"/>
            <a:ext cx="4268499" cy="263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100" y="1139125"/>
            <a:ext cx="4268499" cy="263732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/>
          <p:nvPr/>
        </p:nvSpPr>
        <p:spPr>
          <a:xfrm>
            <a:off x="649350" y="3928850"/>
            <a:ext cx="7341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X has seasonality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89" name="Google Shape;189;p23"/>
          <p:cNvSpPr txBox="1"/>
          <p:nvPr/>
        </p:nvSpPr>
        <p:spPr>
          <a:xfrm>
            <a:off x="725550" y="901600"/>
            <a:ext cx="323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Ambient Temperature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90" name="Google Shape;190;p23"/>
          <p:cNvSpPr txBox="1"/>
          <p:nvPr/>
        </p:nvSpPr>
        <p:spPr>
          <a:xfrm>
            <a:off x="5435550" y="901600"/>
            <a:ext cx="208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Wind Speed</a:t>
            </a:r>
            <a:endParaRPr sz="1600"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ctrTitle"/>
          </p:nvPr>
        </p:nvSpPr>
        <p:spPr>
          <a:xfrm>
            <a:off x="0" y="290725"/>
            <a:ext cx="6152700" cy="6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</p:txBody>
      </p:sp>
      <p:sp>
        <p:nvSpPr>
          <p:cNvPr id="196" name="Google Shape;196;p24"/>
          <p:cNvSpPr txBox="1"/>
          <p:nvPr/>
        </p:nvSpPr>
        <p:spPr>
          <a:xfrm>
            <a:off x="8636000" y="4743300"/>
            <a:ext cx="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197" name="Google Shape;197;p24"/>
          <p:cNvCxnSpPr/>
          <p:nvPr/>
        </p:nvCxnSpPr>
        <p:spPr>
          <a:xfrm flipH="1" rot="10800000">
            <a:off x="0" y="609500"/>
            <a:ext cx="9182100" cy="25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4"/>
          <p:cNvSpPr txBox="1"/>
          <p:nvPr/>
        </p:nvSpPr>
        <p:spPr>
          <a:xfrm>
            <a:off x="152400" y="784350"/>
            <a:ext cx="857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</a:rPr>
              <a:t>3. </a:t>
            </a:r>
            <a:r>
              <a:rPr lang="en" sz="2400">
                <a:solidFill>
                  <a:srgbClr val="BF9000"/>
                </a:solidFill>
              </a:rPr>
              <a:t>Arima Models with intervention &amp; without seasonality</a:t>
            </a:r>
            <a:endParaRPr sz="2400">
              <a:solidFill>
                <a:srgbClr val="BF9000"/>
              </a:solidFill>
            </a:endParaRPr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250" y="95100"/>
            <a:ext cx="1517213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/>
        </p:nvSpPr>
        <p:spPr>
          <a:xfrm>
            <a:off x="177675" y="207850"/>
            <a:ext cx="489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F9000"/>
                </a:solidFill>
              </a:rPr>
              <a:t>Modeling Process</a:t>
            </a:r>
            <a:endParaRPr b="1" sz="1700">
              <a:solidFill>
                <a:srgbClr val="BF9000"/>
              </a:solidFill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152400" y="1769550"/>
            <a:ext cx="734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Residuals not white noise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All predicting terms are significant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Similar RMSE and MAPE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343150" y="1338450"/>
            <a:ext cx="545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From Arima(1,0,0) to Arima(3,1,0)</a:t>
            </a:r>
            <a:endParaRPr sz="1800"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3806" y="1405600"/>
            <a:ext cx="5053669" cy="11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7300" y="2652075"/>
            <a:ext cx="4834800" cy="12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941790"/>
            <a:ext cx="3744901" cy="1038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 rotWithShape="1">
          <a:blip r:embed="rId7">
            <a:alphaModFix/>
          </a:blip>
          <a:srcRect b="0" l="0" r="11707" t="0"/>
          <a:stretch/>
        </p:blipFill>
        <p:spPr>
          <a:xfrm>
            <a:off x="141000" y="2978425"/>
            <a:ext cx="3618376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ctrTitle"/>
          </p:nvPr>
        </p:nvSpPr>
        <p:spPr>
          <a:xfrm>
            <a:off x="0" y="290725"/>
            <a:ext cx="6152700" cy="6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</p:txBody>
      </p:sp>
      <p:sp>
        <p:nvSpPr>
          <p:cNvPr id="212" name="Google Shape;212;p25"/>
          <p:cNvSpPr txBox="1"/>
          <p:nvPr/>
        </p:nvSpPr>
        <p:spPr>
          <a:xfrm>
            <a:off x="8636000" y="4743300"/>
            <a:ext cx="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213" name="Google Shape;213;p25"/>
          <p:cNvCxnSpPr/>
          <p:nvPr/>
        </p:nvCxnSpPr>
        <p:spPr>
          <a:xfrm flipH="1" rot="10800000">
            <a:off x="0" y="609500"/>
            <a:ext cx="9182100" cy="25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5"/>
          <p:cNvSpPr txBox="1"/>
          <p:nvPr/>
        </p:nvSpPr>
        <p:spPr>
          <a:xfrm>
            <a:off x="152400" y="784350"/>
            <a:ext cx="873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</a:rPr>
              <a:t>4. </a:t>
            </a:r>
            <a:r>
              <a:rPr lang="en" sz="2400">
                <a:solidFill>
                  <a:srgbClr val="BF9000"/>
                </a:solidFill>
              </a:rPr>
              <a:t> Arima(1,1,1)(0,1,0)[365] with intervention and seasonality</a:t>
            </a:r>
            <a:endParaRPr sz="2400">
              <a:solidFill>
                <a:srgbClr val="BF9000"/>
              </a:solidFill>
            </a:endParaRPr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250" y="95100"/>
            <a:ext cx="1517213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/>
        </p:nvSpPr>
        <p:spPr>
          <a:xfrm>
            <a:off x="177675" y="207850"/>
            <a:ext cx="489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F9000"/>
                </a:solidFill>
              </a:rPr>
              <a:t>Modeling Process</a:t>
            </a:r>
            <a:endParaRPr b="1" sz="1700">
              <a:solidFill>
                <a:srgbClr val="BF9000"/>
              </a:solidFill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495550" y="4176325"/>
            <a:ext cx="7341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Residuals not white noise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All predicting terms are significant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4519125" y="4023525"/>
            <a:ext cx="1418400" cy="307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200" y="3357548"/>
            <a:ext cx="4465476" cy="1086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675" y="1468550"/>
            <a:ext cx="4135271" cy="255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1" y="1304966"/>
            <a:ext cx="3547030" cy="219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675" y="1304012"/>
            <a:ext cx="4135274" cy="2555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ctrTitle"/>
          </p:nvPr>
        </p:nvSpPr>
        <p:spPr>
          <a:xfrm>
            <a:off x="0" y="290725"/>
            <a:ext cx="6152700" cy="6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</p:txBody>
      </p:sp>
      <p:sp>
        <p:nvSpPr>
          <p:cNvPr id="228" name="Google Shape;228;p26"/>
          <p:cNvSpPr txBox="1"/>
          <p:nvPr/>
        </p:nvSpPr>
        <p:spPr>
          <a:xfrm>
            <a:off x="8636000" y="4743300"/>
            <a:ext cx="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229" name="Google Shape;229;p26"/>
          <p:cNvCxnSpPr/>
          <p:nvPr/>
        </p:nvCxnSpPr>
        <p:spPr>
          <a:xfrm flipH="1" rot="10800000">
            <a:off x="0" y="609500"/>
            <a:ext cx="9182100" cy="25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26"/>
          <p:cNvSpPr txBox="1"/>
          <p:nvPr/>
        </p:nvSpPr>
        <p:spPr>
          <a:xfrm>
            <a:off x="152400" y="784338"/>
            <a:ext cx="748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</a:rPr>
              <a:t>5</a:t>
            </a:r>
            <a:r>
              <a:rPr lang="en" sz="2400">
                <a:solidFill>
                  <a:srgbClr val="BF9000"/>
                </a:solidFill>
              </a:rPr>
              <a:t>.  Exponential Smoothing - Holt Winter</a:t>
            </a:r>
            <a:endParaRPr sz="2400">
              <a:solidFill>
                <a:srgbClr val="BF9000"/>
              </a:solidFill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250" y="95100"/>
            <a:ext cx="1517213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/>
          <p:nvPr/>
        </p:nvSpPr>
        <p:spPr>
          <a:xfrm>
            <a:off x="177675" y="207850"/>
            <a:ext cx="489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F9000"/>
                </a:solidFill>
              </a:rPr>
              <a:t>Modeling Process</a:t>
            </a:r>
            <a:endParaRPr b="1" sz="1700">
              <a:solidFill>
                <a:srgbClr val="BF9000"/>
              </a:solidFill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495550" y="4176325"/>
            <a:ext cx="734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Residuals not white noise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90838"/>
            <a:ext cx="4099795" cy="253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5651" y="1314975"/>
            <a:ext cx="3305915" cy="204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2200" y="3446775"/>
            <a:ext cx="5085624" cy="1513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type="ctrTitle"/>
          </p:nvPr>
        </p:nvSpPr>
        <p:spPr>
          <a:xfrm>
            <a:off x="0" y="290725"/>
            <a:ext cx="6152700" cy="6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</p:txBody>
      </p:sp>
      <p:sp>
        <p:nvSpPr>
          <p:cNvPr id="242" name="Google Shape;242;p27"/>
          <p:cNvSpPr txBox="1"/>
          <p:nvPr/>
        </p:nvSpPr>
        <p:spPr>
          <a:xfrm>
            <a:off x="8636000" y="4743300"/>
            <a:ext cx="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243" name="Google Shape;243;p27"/>
          <p:cNvCxnSpPr/>
          <p:nvPr/>
        </p:nvCxnSpPr>
        <p:spPr>
          <a:xfrm flipH="1" rot="10800000">
            <a:off x="0" y="609500"/>
            <a:ext cx="9182100" cy="25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7"/>
          <p:cNvSpPr txBox="1"/>
          <p:nvPr/>
        </p:nvSpPr>
        <p:spPr>
          <a:xfrm>
            <a:off x="126300" y="749188"/>
            <a:ext cx="748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BF9000"/>
                </a:solidFill>
              </a:rPr>
              <a:t>Model Comparation</a:t>
            </a:r>
            <a:endParaRPr sz="2300">
              <a:solidFill>
                <a:srgbClr val="BF9000"/>
              </a:solidFill>
            </a:endParaRPr>
          </a:p>
        </p:txBody>
      </p:sp>
      <p:pic>
        <p:nvPicPr>
          <p:cNvPr id="245" name="Google Shape;2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250" y="95100"/>
            <a:ext cx="1517213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 txBox="1"/>
          <p:nvPr>
            <p:ph type="ctrTitle"/>
          </p:nvPr>
        </p:nvSpPr>
        <p:spPr>
          <a:xfrm>
            <a:off x="152400" y="0"/>
            <a:ext cx="6843000" cy="6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F9000"/>
                </a:solidFill>
              </a:rPr>
              <a:t>Final Model-Auto Arima(1,1,1)with </a:t>
            </a:r>
            <a:r>
              <a:rPr b="1" lang="en" sz="1700">
                <a:solidFill>
                  <a:srgbClr val="BF9000"/>
                </a:solidFill>
              </a:rPr>
              <a:t>intervention </a:t>
            </a:r>
            <a:endParaRPr b="1" sz="1700">
              <a:solidFill>
                <a:srgbClr val="BF9000"/>
              </a:solidFill>
            </a:endParaRPr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375" y="1235101"/>
            <a:ext cx="3812576" cy="390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/>
        </p:nvSpPr>
        <p:spPr>
          <a:xfrm>
            <a:off x="8636000" y="4743300"/>
            <a:ext cx="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253" name="Google Shape;253;p28"/>
          <p:cNvCxnSpPr/>
          <p:nvPr/>
        </p:nvCxnSpPr>
        <p:spPr>
          <a:xfrm flipH="1" rot="10800000">
            <a:off x="0" y="609500"/>
            <a:ext cx="9182100" cy="25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4" name="Google Shape;2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250" y="95100"/>
            <a:ext cx="1517213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 txBox="1"/>
          <p:nvPr>
            <p:ph type="ctrTitle"/>
          </p:nvPr>
        </p:nvSpPr>
        <p:spPr>
          <a:xfrm>
            <a:off x="0" y="0"/>
            <a:ext cx="6843000" cy="6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F9000"/>
                </a:solidFill>
              </a:rPr>
              <a:t>Final Model-Auto Arima(1,1,1)with intervention </a:t>
            </a:r>
            <a:endParaRPr b="1" sz="1700">
              <a:solidFill>
                <a:srgbClr val="BF9000"/>
              </a:solidFill>
            </a:endParaRPr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50" y="1084100"/>
            <a:ext cx="6704947" cy="414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 txBox="1"/>
          <p:nvPr/>
        </p:nvSpPr>
        <p:spPr>
          <a:xfrm>
            <a:off x="1346900" y="883900"/>
            <a:ext cx="43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 vs Actual</a:t>
            </a:r>
            <a:endParaRPr sz="1700"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/>
        </p:nvSpPr>
        <p:spPr>
          <a:xfrm>
            <a:off x="8636000" y="4743300"/>
            <a:ext cx="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263" name="Google Shape;263;p29"/>
          <p:cNvCxnSpPr/>
          <p:nvPr/>
        </p:nvCxnSpPr>
        <p:spPr>
          <a:xfrm flipH="1" rot="10800000">
            <a:off x="0" y="609500"/>
            <a:ext cx="9182100" cy="25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4" name="Google Shape;2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250" y="95100"/>
            <a:ext cx="1517213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>
            <p:ph type="ctrTitle"/>
          </p:nvPr>
        </p:nvSpPr>
        <p:spPr>
          <a:xfrm>
            <a:off x="0" y="0"/>
            <a:ext cx="6843000" cy="6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F9000"/>
                </a:solidFill>
              </a:rPr>
              <a:t>Final Model-Auto Arima(1,1,1)with intervention </a:t>
            </a:r>
            <a:endParaRPr b="1" sz="1700">
              <a:solidFill>
                <a:srgbClr val="BF9000"/>
              </a:solidFill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1346900" y="883900"/>
            <a:ext cx="435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67" name="Google Shape;2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00" y="1419650"/>
            <a:ext cx="5753111" cy="355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/>
        </p:nvSpPr>
        <p:spPr>
          <a:xfrm>
            <a:off x="8636000" y="4743300"/>
            <a:ext cx="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273" name="Google Shape;273;p30"/>
          <p:cNvCxnSpPr/>
          <p:nvPr/>
        </p:nvCxnSpPr>
        <p:spPr>
          <a:xfrm flipH="1" rot="10800000">
            <a:off x="0" y="609500"/>
            <a:ext cx="9182100" cy="25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4" name="Google Shape;2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250" y="95100"/>
            <a:ext cx="1517213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/>
          <p:nvPr>
            <p:ph type="ctrTitle"/>
          </p:nvPr>
        </p:nvSpPr>
        <p:spPr>
          <a:xfrm>
            <a:off x="0" y="0"/>
            <a:ext cx="6843000" cy="6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F9000"/>
                </a:solidFill>
              </a:rPr>
              <a:t>Final Model-Auto Arima(1,1,1)with intervention </a:t>
            </a:r>
            <a:endParaRPr b="1" sz="1700">
              <a:solidFill>
                <a:srgbClr val="BF9000"/>
              </a:solidFill>
            </a:endParaRPr>
          </a:p>
        </p:txBody>
      </p:sp>
      <p:pic>
        <p:nvPicPr>
          <p:cNvPr id="276" name="Google Shape;2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48400"/>
            <a:ext cx="6704947" cy="414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/>
          <p:nvPr>
            <p:ph type="ctrTitle"/>
          </p:nvPr>
        </p:nvSpPr>
        <p:spPr>
          <a:xfrm>
            <a:off x="0" y="290725"/>
            <a:ext cx="6152700" cy="6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</p:txBody>
      </p:sp>
      <p:sp>
        <p:nvSpPr>
          <p:cNvPr id="282" name="Google Shape;282;p31"/>
          <p:cNvSpPr txBox="1"/>
          <p:nvPr/>
        </p:nvSpPr>
        <p:spPr>
          <a:xfrm>
            <a:off x="8636000" y="4743300"/>
            <a:ext cx="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283" name="Google Shape;283;p31"/>
          <p:cNvCxnSpPr/>
          <p:nvPr/>
        </p:nvCxnSpPr>
        <p:spPr>
          <a:xfrm flipH="1" rot="10800000">
            <a:off x="0" y="609500"/>
            <a:ext cx="9182100" cy="25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1"/>
          <p:cNvSpPr txBox="1"/>
          <p:nvPr/>
        </p:nvSpPr>
        <p:spPr>
          <a:xfrm>
            <a:off x="228600" y="749188"/>
            <a:ext cx="748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</a:rPr>
              <a:t>Forcast</a:t>
            </a:r>
            <a:endParaRPr sz="2400">
              <a:solidFill>
                <a:srgbClr val="BF9000"/>
              </a:solidFill>
            </a:endParaRPr>
          </a:p>
        </p:txBody>
      </p:sp>
      <p:pic>
        <p:nvPicPr>
          <p:cNvPr id="285" name="Google Shape;2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250" y="95100"/>
            <a:ext cx="1517213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75" y="1356488"/>
            <a:ext cx="662940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1"/>
          <p:cNvSpPr txBox="1"/>
          <p:nvPr>
            <p:ph type="ctrTitle"/>
          </p:nvPr>
        </p:nvSpPr>
        <p:spPr>
          <a:xfrm>
            <a:off x="0" y="0"/>
            <a:ext cx="6843000" cy="6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F9000"/>
                </a:solidFill>
              </a:rPr>
              <a:t>Final Model-Auto Arima(1,1,1)with intervention </a:t>
            </a:r>
            <a:endParaRPr b="1" sz="1700">
              <a:solidFill>
                <a:srgbClr val="BF9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0" y="290725"/>
            <a:ext cx="6152700" cy="6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</p:txBody>
      </p:sp>
      <p:sp>
        <p:nvSpPr>
          <p:cNvPr id="63" name="Google Shape;63;p14"/>
          <p:cNvSpPr txBox="1"/>
          <p:nvPr/>
        </p:nvSpPr>
        <p:spPr>
          <a:xfrm>
            <a:off x="8636000" y="4743300"/>
            <a:ext cx="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64" name="Google Shape;64;p14"/>
          <p:cNvCxnSpPr/>
          <p:nvPr/>
        </p:nvCxnSpPr>
        <p:spPr>
          <a:xfrm flipH="1" rot="10800000">
            <a:off x="0" y="609500"/>
            <a:ext cx="9182100" cy="25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4"/>
          <p:cNvSpPr txBox="1"/>
          <p:nvPr/>
        </p:nvSpPr>
        <p:spPr>
          <a:xfrm>
            <a:off x="152400" y="631938"/>
            <a:ext cx="748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400"/>
              <a:buAutoNum type="arabicPeriod"/>
            </a:pPr>
            <a:r>
              <a:rPr lang="en" sz="2400">
                <a:solidFill>
                  <a:srgbClr val="BF9000"/>
                </a:solidFill>
              </a:rPr>
              <a:t>Import Data and Summarize Data</a:t>
            </a:r>
            <a:endParaRPr sz="2400">
              <a:solidFill>
                <a:srgbClr val="BF9000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250" y="95100"/>
            <a:ext cx="1517213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53875" y="207850"/>
            <a:ext cx="489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F9000"/>
                </a:solidFill>
              </a:rPr>
              <a:t>Data Preparation</a:t>
            </a:r>
            <a:endParaRPr b="1" sz="1700">
              <a:solidFill>
                <a:srgbClr val="BF9000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364673"/>
            <a:ext cx="6309650" cy="22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6538250" y="1774750"/>
            <a:ext cx="2422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400"/>
              <a:buAutoNum type="arabicPeriod"/>
            </a:pPr>
            <a:r>
              <a:rPr lang="en">
                <a:solidFill>
                  <a:srgbClr val="BF9000"/>
                </a:solidFill>
              </a:rPr>
              <a:t>Group by date</a:t>
            </a:r>
            <a:endParaRPr>
              <a:solidFill>
                <a:srgbClr val="BF9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F9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400"/>
              <a:buAutoNum type="arabicPeriod"/>
            </a:pPr>
            <a:r>
              <a:rPr lang="en">
                <a:solidFill>
                  <a:srgbClr val="BF9000"/>
                </a:solidFill>
              </a:rPr>
              <a:t>Replace missing value with average value</a:t>
            </a:r>
            <a:endParaRPr>
              <a:solidFill>
                <a:srgbClr val="BF9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F9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400"/>
              <a:buAutoNum type="arabicPeriod"/>
            </a:pPr>
            <a:r>
              <a:rPr lang="en">
                <a:solidFill>
                  <a:srgbClr val="BF9000"/>
                </a:solidFill>
              </a:rPr>
              <a:t>Strip out data </a:t>
            </a:r>
            <a:r>
              <a:rPr lang="en">
                <a:solidFill>
                  <a:srgbClr val="BF9000"/>
                </a:solidFill>
              </a:rPr>
              <a:t>in 2017.12.31</a:t>
            </a:r>
            <a:endParaRPr>
              <a:solidFill>
                <a:srgbClr val="BF9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0" y="366925"/>
            <a:ext cx="6152700" cy="6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</p:txBody>
      </p:sp>
      <p:sp>
        <p:nvSpPr>
          <p:cNvPr id="75" name="Google Shape;75;p15"/>
          <p:cNvSpPr txBox="1"/>
          <p:nvPr/>
        </p:nvSpPr>
        <p:spPr>
          <a:xfrm>
            <a:off x="8636000" y="4819500"/>
            <a:ext cx="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76" name="Google Shape;76;p15"/>
          <p:cNvCxnSpPr/>
          <p:nvPr/>
        </p:nvCxnSpPr>
        <p:spPr>
          <a:xfrm flipH="1" rot="10800000">
            <a:off x="0" y="609500"/>
            <a:ext cx="9182100" cy="25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5"/>
          <p:cNvSpPr txBox="1"/>
          <p:nvPr/>
        </p:nvSpPr>
        <p:spPr>
          <a:xfrm>
            <a:off x="152400" y="631938"/>
            <a:ext cx="748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</a:rPr>
              <a:t>2.	Create a time series object </a:t>
            </a:r>
            <a:endParaRPr sz="2400">
              <a:solidFill>
                <a:srgbClr val="BF9000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250" y="95100"/>
            <a:ext cx="1517213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253875" y="207850"/>
            <a:ext cx="489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F9000"/>
                </a:solidFill>
              </a:rPr>
              <a:t>Data Preparation</a:t>
            </a:r>
            <a:endParaRPr b="1" sz="1700">
              <a:solidFill>
                <a:srgbClr val="BF9000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35825"/>
            <a:ext cx="3909493" cy="2399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4447" y="2867875"/>
            <a:ext cx="3769079" cy="22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1800" y="1697150"/>
            <a:ext cx="4841900" cy="7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400" y="4016925"/>
            <a:ext cx="3624725" cy="5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547325" y="3612750"/>
            <a:ext cx="37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Use interpolation to </a:t>
            </a:r>
            <a:r>
              <a:rPr lang="en">
                <a:solidFill>
                  <a:srgbClr val="BF9000"/>
                </a:solidFill>
              </a:rPr>
              <a:t>fill</a:t>
            </a:r>
            <a:r>
              <a:rPr lang="en">
                <a:solidFill>
                  <a:srgbClr val="BF9000"/>
                </a:solidFill>
              </a:rPr>
              <a:t> missing value</a:t>
            </a:r>
            <a:endParaRPr>
              <a:solidFill>
                <a:srgbClr val="BF9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ctrTitle"/>
          </p:nvPr>
        </p:nvSpPr>
        <p:spPr>
          <a:xfrm>
            <a:off x="0" y="290725"/>
            <a:ext cx="6152700" cy="6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</p:txBody>
      </p:sp>
      <p:sp>
        <p:nvSpPr>
          <p:cNvPr id="90" name="Google Shape;90;p16"/>
          <p:cNvSpPr txBox="1"/>
          <p:nvPr/>
        </p:nvSpPr>
        <p:spPr>
          <a:xfrm>
            <a:off x="8636000" y="4743300"/>
            <a:ext cx="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91" name="Google Shape;91;p16"/>
          <p:cNvCxnSpPr/>
          <p:nvPr/>
        </p:nvCxnSpPr>
        <p:spPr>
          <a:xfrm flipH="1" rot="10800000">
            <a:off x="0" y="609500"/>
            <a:ext cx="9182100" cy="25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6"/>
          <p:cNvSpPr txBox="1"/>
          <p:nvPr/>
        </p:nvSpPr>
        <p:spPr>
          <a:xfrm>
            <a:off x="152400" y="631938"/>
            <a:ext cx="748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</a:rPr>
              <a:t>3</a:t>
            </a:r>
            <a:r>
              <a:rPr lang="en" sz="2400">
                <a:solidFill>
                  <a:srgbClr val="BF9000"/>
                </a:solidFill>
              </a:rPr>
              <a:t>.	ACF and PACF Plot</a:t>
            </a:r>
            <a:endParaRPr sz="2400">
              <a:solidFill>
                <a:srgbClr val="BF9000"/>
              </a:solidFill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250" y="95100"/>
            <a:ext cx="1517213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253875" y="207850"/>
            <a:ext cx="489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F9000"/>
                </a:solidFill>
              </a:rPr>
              <a:t>Data Preparation</a:t>
            </a:r>
            <a:endParaRPr b="1" sz="1700">
              <a:solidFill>
                <a:srgbClr val="BF9000"/>
              </a:solidFill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186050"/>
            <a:ext cx="4215370" cy="25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7375" y="4139200"/>
            <a:ext cx="1537809" cy="28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1525" y="4139200"/>
            <a:ext cx="1654723" cy="2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1775" y="1414650"/>
            <a:ext cx="3854226" cy="2421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ctrTitle"/>
          </p:nvPr>
        </p:nvSpPr>
        <p:spPr>
          <a:xfrm>
            <a:off x="0" y="290725"/>
            <a:ext cx="6152700" cy="6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</p:txBody>
      </p:sp>
      <p:sp>
        <p:nvSpPr>
          <p:cNvPr id="104" name="Google Shape;104;p17"/>
          <p:cNvSpPr txBox="1"/>
          <p:nvPr/>
        </p:nvSpPr>
        <p:spPr>
          <a:xfrm>
            <a:off x="8469343" y="4503992"/>
            <a:ext cx="6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105" name="Google Shape;105;p17"/>
          <p:cNvCxnSpPr/>
          <p:nvPr/>
        </p:nvCxnSpPr>
        <p:spPr>
          <a:xfrm flipH="1" rot="10800000">
            <a:off x="0" y="609500"/>
            <a:ext cx="9182100" cy="25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7"/>
          <p:cNvSpPr txBox="1"/>
          <p:nvPr/>
        </p:nvSpPr>
        <p:spPr>
          <a:xfrm>
            <a:off x="152400" y="631938"/>
            <a:ext cx="748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</a:rPr>
              <a:t>4. Not White Noise &amp;  Is Stationary</a:t>
            </a:r>
            <a:endParaRPr sz="2400">
              <a:solidFill>
                <a:srgbClr val="BF9000"/>
              </a:solidFill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250" y="95100"/>
            <a:ext cx="1517213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253875" y="207850"/>
            <a:ext cx="489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F9000"/>
                </a:solidFill>
              </a:rPr>
              <a:t>Data Preparation</a:t>
            </a:r>
            <a:endParaRPr b="1" sz="1700">
              <a:solidFill>
                <a:srgbClr val="BF9000"/>
              </a:solidFill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175" y="1467850"/>
            <a:ext cx="2531401" cy="6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1612600"/>
            <a:ext cx="3655964" cy="58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300" y="2474100"/>
            <a:ext cx="3828075" cy="11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6175" y="2449775"/>
            <a:ext cx="4251301" cy="13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ctrTitle"/>
          </p:nvPr>
        </p:nvSpPr>
        <p:spPr>
          <a:xfrm>
            <a:off x="0" y="0"/>
            <a:ext cx="6152700" cy="6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</p:txBody>
      </p:sp>
      <p:sp>
        <p:nvSpPr>
          <p:cNvPr id="118" name="Google Shape;118;p18"/>
          <p:cNvSpPr txBox="1"/>
          <p:nvPr/>
        </p:nvSpPr>
        <p:spPr>
          <a:xfrm>
            <a:off x="8636000" y="4743300"/>
            <a:ext cx="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119" name="Google Shape;119;p18"/>
          <p:cNvCxnSpPr/>
          <p:nvPr/>
        </p:nvCxnSpPr>
        <p:spPr>
          <a:xfrm flipH="1" rot="10800000">
            <a:off x="0" y="609500"/>
            <a:ext cx="9182100" cy="25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8"/>
          <p:cNvSpPr txBox="1"/>
          <p:nvPr/>
        </p:nvSpPr>
        <p:spPr>
          <a:xfrm>
            <a:off x="182075" y="749188"/>
            <a:ext cx="748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</a:rPr>
              <a:t>Ambient Temperature </a:t>
            </a:r>
            <a:endParaRPr sz="2400">
              <a:solidFill>
                <a:srgbClr val="BF9000"/>
              </a:solidFill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250" y="95100"/>
            <a:ext cx="1517213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235175" y="176775"/>
            <a:ext cx="4183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BF9000"/>
                </a:solidFill>
              </a:rPr>
              <a:t>Visual summary of the data</a:t>
            </a:r>
            <a:endParaRPr b="1" sz="17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75" y="1417488"/>
            <a:ext cx="6674330" cy="3535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ctrTitle"/>
          </p:nvPr>
        </p:nvSpPr>
        <p:spPr>
          <a:xfrm>
            <a:off x="0" y="290725"/>
            <a:ext cx="6152700" cy="6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</p:txBody>
      </p:sp>
      <p:sp>
        <p:nvSpPr>
          <p:cNvPr id="129" name="Google Shape;129;p19"/>
          <p:cNvSpPr txBox="1"/>
          <p:nvPr/>
        </p:nvSpPr>
        <p:spPr>
          <a:xfrm>
            <a:off x="8636000" y="4743300"/>
            <a:ext cx="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130" name="Google Shape;130;p19"/>
          <p:cNvCxnSpPr/>
          <p:nvPr/>
        </p:nvCxnSpPr>
        <p:spPr>
          <a:xfrm flipH="1" rot="10800000">
            <a:off x="0" y="609500"/>
            <a:ext cx="9182100" cy="25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19"/>
          <p:cNvSpPr txBox="1"/>
          <p:nvPr/>
        </p:nvSpPr>
        <p:spPr>
          <a:xfrm>
            <a:off x="723975" y="1039163"/>
            <a:ext cx="748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250" y="95100"/>
            <a:ext cx="1517213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221125" y="221125"/>
            <a:ext cx="3715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F9000"/>
                </a:solidFill>
              </a:rPr>
              <a:t>Visual summary of the data</a:t>
            </a:r>
            <a:endParaRPr b="1" sz="17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4" name="Google Shape;134;p19"/>
          <p:cNvSpPr txBox="1"/>
          <p:nvPr/>
        </p:nvSpPr>
        <p:spPr>
          <a:xfrm>
            <a:off x="312175" y="780425"/>
            <a:ext cx="425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BF9000"/>
                </a:solidFill>
              </a:rPr>
              <a:t>Wind Direction</a:t>
            </a:r>
            <a:endParaRPr>
              <a:solidFill>
                <a:srgbClr val="BF9000"/>
              </a:solidFill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00" y="1479950"/>
            <a:ext cx="6857548" cy="353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ctrTitle"/>
          </p:nvPr>
        </p:nvSpPr>
        <p:spPr>
          <a:xfrm>
            <a:off x="0" y="290725"/>
            <a:ext cx="6152700" cy="6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</p:txBody>
      </p:sp>
      <p:sp>
        <p:nvSpPr>
          <p:cNvPr id="141" name="Google Shape;141;p20"/>
          <p:cNvSpPr txBox="1"/>
          <p:nvPr/>
        </p:nvSpPr>
        <p:spPr>
          <a:xfrm>
            <a:off x="8636000" y="4743300"/>
            <a:ext cx="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142" name="Google Shape;142;p20"/>
          <p:cNvCxnSpPr/>
          <p:nvPr/>
        </p:nvCxnSpPr>
        <p:spPr>
          <a:xfrm flipH="1" rot="10800000">
            <a:off x="0" y="609500"/>
            <a:ext cx="9182100" cy="25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0"/>
          <p:cNvSpPr txBox="1"/>
          <p:nvPr/>
        </p:nvSpPr>
        <p:spPr>
          <a:xfrm>
            <a:off x="265050" y="805038"/>
            <a:ext cx="748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</a:rPr>
              <a:t>Wind Speed</a:t>
            </a:r>
            <a:endParaRPr sz="2400">
              <a:solidFill>
                <a:srgbClr val="BF9000"/>
              </a:solidFill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250" y="95100"/>
            <a:ext cx="1517213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188850" y="171300"/>
            <a:ext cx="3624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F9000"/>
                </a:solidFill>
              </a:rPr>
              <a:t>Visual summary of the data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450" y="1407301"/>
            <a:ext cx="6416326" cy="36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ctrTitle"/>
          </p:nvPr>
        </p:nvSpPr>
        <p:spPr>
          <a:xfrm>
            <a:off x="0" y="290725"/>
            <a:ext cx="6152700" cy="6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</p:txBody>
      </p:sp>
      <p:sp>
        <p:nvSpPr>
          <p:cNvPr id="152" name="Google Shape;152;p21"/>
          <p:cNvSpPr txBox="1"/>
          <p:nvPr/>
        </p:nvSpPr>
        <p:spPr>
          <a:xfrm>
            <a:off x="8636000" y="4743300"/>
            <a:ext cx="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153" name="Google Shape;153;p21"/>
          <p:cNvCxnSpPr/>
          <p:nvPr/>
        </p:nvCxnSpPr>
        <p:spPr>
          <a:xfrm flipH="1" rot="10800000">
            <a:off x="0" y="609500"/>
            <a:ext cx="9182100" cy="25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1"/>
          <p:cNvSpPr txBox="1"/>
          <p:nvPr/>
        </p:nvSpPr>
        <p:spPr>
          <a:xfrm>
            <a:off x="152400" y="784338"/>
            <a:ext cx="748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400"/>
              <a:buAutoNum type="arabicPeriod"/>
            </a:pPr>
            <a:r>
              <a:rPr lang="en" sz="2400">
                <a:solidFill>
                  <a:srgbClr val="BF9000"/>
                </a:solidFill>
              </a:rPr>
              <a:t>Auto Arima without intervention</a:t>
            </a:r>
            <a:endParaRPr sz="2400">
              <a:solidFill>
                <a:srgbClr val="BF9000"/>
              </a:solidFill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250" y="95100"/>
            <a:ext cx="1517213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177675" y="207850"/>
            <a:ext cx="489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F9000"/>
                </a:solidFill>
              </a:rPr>
              <a:t>Modeling Process</a:t>
            </a:r>
            <a:endParaRPr b="1" sz="1700">
              <a:solidFill>
                <a:srgbClr val="BF9000"/>
              </a:solidFill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90850"/>
            <a:ext cx="3975825" cy="24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1618" y="1487799"/>
            <a:ext cx="4177383" cy="25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495550" y="4299050"/>
            <a:ext cx="7341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Seasonality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Residuals not white noise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1196175" y="1418300"/>
            <a:ext cx="1161900" cy="307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